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87" r:id="rId5"/>
    <p:sldId id="288" r:id="rId6"/>
    <p:sldId id="289" r:id="rId7"/>
    <p:sldId id="256" r:id="rId8"/>
    <p:sldId id="257" r:id="rId9"/>
    <p:sldId id="258" r:id="rId10"/>
    <p:sldId id="263" r:id="rId11"/>
    <p:sldId id="282" r:id="rId12"/>
    <p:sldId id="264" r:id="rId13"/>
    <p:sldId id="259" r:id="rId14"/>
    <p:sldId id="292" r:id="rId15"/>
    <p:sldId id="260" r:id="rId16"/>
    <p:sldId id="261" r:id="rId17"/>
    <p:sldId id="262" r:id="rId18"/>
    <p:sldId id="265" r:id="rId19"/>
    <p:sldId id="266" r:id="rId20"/>
    <p:sldId id="269" r:id="rId21"/>
    <p:sldId id="270" r:id="rId22"/>
    <p:sldId id="267" r:id="rId23"/>
    <p:sldId id="271" r:id="rId24"/>
    <p:sldId id="268" r:id="rId25"/>
    <p:sldId id="291" r:id="rId26"/>
    <p:sldId id="274" r:id="rId27"/>
    <p:sldId id="275" r:id="rId28"/>
    <p:sldId id="276" r:id="rId29"/>
    <p:sldId id="278" r:id="rId30"/>
    <p:sldId id="279" r:id="rId31"/>
    <p:sldId id="277" r:id="rId32"/>
    <p:sldId id="272" r:id="rId33"/>
    <p:sldId id="273" r:id="rId34"/>
    <p:sldId id="290"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E6084-1CD2-42E8-9F7C-EC670E65118B}"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6084-1CD2-42E8-9F7C-EC670E65118B}"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6084-1CD2-42E8-9F7C-EC670E65118B}"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641D18B-71DD-4CB4-AA71-25E4B8EECE6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F83FA69-1CAD-4A58-AC08-9D7041E226A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6084-1CD2-42E8-9F7C-EC670E65118B}"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E6084-1CD2-42E8-9F7C-EC670E65118B}"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E6084-1CD2-42E8-9F7C-EC670E65118B}"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E6084-1CD2-42E8-9F7C-EC670E65118B}" type="datetimeFigureOut">
              <a:rPr lang="en-US" smtClean="0"/>
              <a:pPr/>
              <a:t>9/2/2013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E6084-1CD2-42E8-9F7C-EC670E65118B}" type="datetimeFigureOut">
              <a:rPr lang="en-US" smtClean="0"/>
              <a:pPr/>
              <a:t>9/2/2013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6084-1CD2-42E8-9F7C-EC670E65118B}" type="datetimeFigureOut">
              <a:rPr lang="en-US" smtClean="0"/>
              <a:pPr/>
              <a:t>9/2/2013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6084-1CD2-42E8-9F7C-EC670E65118B}"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6084-1CD2-42E8-9F7C-EC670E65118B}"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F7E3-EE09-495E-B4A5-ACC9509DD6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6084-1CD2-42E8-9F7C-EC670E65118B}" type="datetimeFigureOut">
              <a:rPr lang="en-US" smtClean="0"/>
              <a:pPr/>
              <a:t>9/2/2013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5F7E3-EE09-495E-B4A5-ACC9509DD6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Cellulose" TargetMode="External"/><Relationship Id="rId2" Type="http://schemas.openxmlformats.org/officeDocument/2006/relationships/hyperlink" Target="http://en.wikipedia.org/wiki/Pectin" TargetMode="External"/><Relationship Id="rId1" Type="http://schemas.openxmlformats.org/officeDocument/2006/relationships/slideLayout" Target="../slideLayouts/slideLayout2.xml"/><Relationship Id="rId4" Type="http://schemas.openxmlformats.org/officeDocument/2006/relationships/hyperlink" Target="http://en.wikipedia.org/wiki/Vacuol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Pyrenoi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28-22b-Bonnemaisonia"/>
          <p:cNvPicPr>
            <a:picLocks noChangeAspect="1" noChangeArrowheads="1"/>
          </p:cNvPicPr>
          <p:nvPr/>
        </p:nvPicPr>
        <p:blipFill>
          <a:blip r:embed="rId2"/>
          <a:srcRect/>
          <a:stretch>
            <a:fillRect/>
          </a:stretch>
        </p:blipFill>
        <p:spPr bwMode="auto">
          <a:xfrm>
            <a:off x="1524000" y="0"/>
            <a:ext cx="7620000" cy="5029200"/>
          </a:xfrm>
          <a:prstGeom prst="rect">
            <a:avLst/>
          </a:prstGeom>
          <a:noFill/>
        </p:spPr>
      </p:pic>
      <p:sp>
        <p:nvSpPr>
          <p:cNvPr id="2050" name="Rectangle 2"/>
          <p:cNvSpPr>
            <a:spLocks noGrp="1" noChangeArrowheads="1"/>
          </p:cNvSpPr>
          <p:nvPr>
            <p:ph type="ctrTitle"/>
          </p:nvPr>
        </p:nvSpPr>
        <p:spPr/>
        <p:txBody>
          <a:bodyPr/>
          <a:lstStyle/>
          <a:p>
            <a:r>
              <a:rPr lang="en-US" sz="6000" b="1" dirty="0">
                <a:solidFill>
                  <a:schemeClr val="bg1"/>
                </a:solidFill>
                <a:effectLst>
                  <a:outerShdw blurRad="38100" dist="38100" dir="2700000" algn="tl">
                    <a:srgbClr val="C0C0C0"/>
                  </a:outerShdw>
                </a:effectLst>
              </a:rPr>
              <a:t>Algae</a:t>
            </a:r>
          </a:p>
        </p:txBody>
      </p:sp>
      <p:sp>
        <p:nvSpPr>
          <p:cNvPr id="2051" name="Rectangle 3"/>
          <p:cNvSpPr>
            <a:spLocks noGrp="1" noChangeArrowheads="1"/>
          </p:cNvSpPr>
          <p:nvPr>
            <p:ph type="subTitle" idx="1"/>
          </p:nvPr>
        </p:nvSpPr>
        <p:spPr/>
        <p:txBody>
          <a:bodyPr/>
          <a:lstStyle/>
          <a:p>
            <a:r>
              <a:rPr lang="en-US" sz="3600" b="1">
                <a:solidFill>
                  <a:schemeClr val="bg1"/>
                </a:solidFill>
                <a:effectLst>
                  <a:outerShdw blurRad="38100" dist="38100" dir="2700000" algn="tl">
                    <a:srgbClr val="C0C0C0"/>
                  </a:outerShdw>
                </a:effectLst>
              </a:rPr>
              <a:t>An Overview</a:t>
            </a:r>
          </a:p>
        </p:txBody>
      </p:sp>
      <p:pic>
        <p:nvPicPr>
          <p:cNvPr id="2052" name="Picture 4" descr="28-18-GoldenAlga"/>
          <p:cNvPicPr>
            <a:picLocks noChangeAspect="1" noChangeArrowheads="1"/>
          </p:cNvPicPr>
          <p:nvPr/>
        </p:nvPicPr>
        <p:blipFill>
          <a:blip r:embed="rId3"/>
          <a:srcRect/>
          <a:stretch>
            <a:fillRect/>
          </a:stretch>
        </p:blipFill>
        <p:spPr bwMode="auto">
          <a:xfrm>
            <a:off x="6462713" y="2895600"/>
            <a:ext cx="2681287" cy="3962400"/>
          </a:xfrm>
          <a:prstGeom prst="rect">
            <a:avLst/>
          </a:prstGeom>
          <a:noFill/>
        </p:spPr>
      </p:pic>
      <p:pic>
        <p:nvPicPr>
          <p:cNvPr id="2053" name="Picture 5" descr="28-01d-Kelp"/>
          <p:cNvPicPr>
            <a:picLocks noChangeAspect="1" noChangeArrowheads="1"/>
          </p:cNvPicPr>
          <p:nvPr/>
        </p:nvPicPr>
        <p:blipFill>
          <a:blip r:embed="rId4"/>
          <a:srcRect/>
          <a:stretch>
            <a:fillRect/>
          </a:stretch>
        </p:blipFill>
        <p:spPr bwMode="auto">
          <a:xfrm>
            <a:off x="0" y="0"/>
            <a:ext cx="3505200" cy="2357438"/>
          </a:xfrm>
          <a:prstGeom prst="rect">
            <a:avLst/>
          </a:prstGeom>
          <a:noFill/>
        </p:spPr>
      </p:pic>
      <p:pic>
        <p:nvPicPr>
          <p:cNvPr id="2054" name="Picture 6" descr="28-01c-SlimeMold"/>
          <p:cNvPicPr>
            <a:picLocks noChangeAspect="1" noChangeArrowheads="1"/>
          </p:cNvPicPr>
          <p:nvPr/>
        </p:nvPicPr>
        <p:blipFill>
          <a:blip r:embed="rId5"/>
          <a:srcRect/>
          <a:stretch>
            <a:fillRect/>
          </a:stretch>
        </p:blipFill>
        <p:spPr bwMode="auto">
          <a:xfrm>
            <a:off x="0" y="4572000"/>
            <a:ext cx="3352800" cy="2286000"/>
          </a:xfrm>
          <a:prstGeom prst="rect">
            <a:avLst/>
          </a:prstGeom>
          <a:noFill/>
        </p:spPr>
      </p:pic>
      <p:pic>
        <p:nvPicPr>
          <p:cNvPr id="2056" name="Picture 8" descr="28-x3-SpirogyraConjugation"/>
          <p:cNvPicPr>
            <a:picLocks noChangeAspect="1" noChangeArrowheads="1"/>
          </p:cNvPicPr>
          <p:nvPr/>
        </p:nvPicPr>
        <p:blipFill>
          <a:blip r:embed="rId6"/>
          <a:srcRect/>
          <a:stretch>
            <a:fillRect/>
          </a:stretch>
        </p:blipFill>
        <p:spPr bwMode="auto">
          <a:xfrm>
            <a:off x="0" y="2286000"/>
            <a:ext cx="1565275" cy="2362200"/>
          </a:xfrm>
          <a:prstGeom prst="rect">
            <a:avLst/>
          </a:prstGeom>
          <a:noFill/>
        </p:spPr>
      </p:pic>
      <p:pic>
        <p:nvPicPr>
          <p:cNvPr id="2057" name="Picture 9" descr="28-23a-VolvoxPhoto"/>
          <p:cNvPicPr>
            <a:picLocks noChangeAspect="1" noChangeArrowheads="1"/>
          </p:cNvPicPr>
          <p:nvPr/>
        </p:nvPicPr>
        <p:blipFill>
          <a:blip r:embed="rId7"/>
          <a:srcRect/>
          <a:stretch>
            <a:fillRect/>
          </a:stretch>
        </p:blipFill>
        <p:spPr bwMode="auto">
          <a:xfrm>
            <a:off x="3352800" y="4811713"/>
            <a:ext cx="3200400" cy="20462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92500" lnSpcReduction="10000"/>
          </a:bodyPr>
          <a:lstStyle/>
          <a:p>
            <a:pPr algn="just"/>
            <a:r>
              <a:rPr lang="en-US" i="1" dirty="0" smtClean="0"/>
              <a:t>Spirogyra</a:t>
            </a:r>
            <a:r>
              <a:rPr lang="en-US" dirty="0" smtClean="0"/>
              <a:t> is very common in relatively clean eutrophic water, developing slimy filamentous green masses. </a:t>
            </a:r>
          </a:p>
          <a:p>
            <a:pPr algn="just"/>
            <a:endParaRPr lang="en-US" dirty="0" smtClean="0"/>
          </a:p>
          <a:p>
            <a:pPr algn="just"/>
            <a:r>
              <a:rPr lang="en-US" dirty="0" smtClean="0"/>
              <a:t>In spring </a:t>
            </a:r>
            <a:r>
              <a:rPr lang="en-US" i="1" dirty="0" smtClean="0"/>
              <a:t>Spirogyra</a:t>
            </a:r>
            <a:r>
              <a:rPr lang="en-US" dirty="0" smtClean="0"/>
              <a:t> grows under water, but when there is enough sunlight and warmth they produce large amounts of oxygen, adhering as bubbles between the tangled filaments. </a:t>
            </a:r>
          </a:p>
          <a:p>
            <a:pPr algn="just"/>
            <a:endParaRPr lang="en-US" dirty="0" smtClean="0"/>
          </a:p>
          <a:p>
            <a:pPr algn="just"/>
            <a:r>
              <a:rPr lang="en-US" dirty="0" smtClean="0"/>
              <a:t>The filamentous masses come to the surface and become visible as slimy green mats.</a:t>
            </a:r>
          </a:p>
          <a:p>
            <a:pPr algn="just"/>
            <a:endParaRPr lang="en-US" dirty="0" smtClean="0"/>
          </a:p>
          <a:p>
            <a:pPr algn="just"/>
            <a:r>
              <a:rPr lang="en-US" dirty="0" smtClean="0"/>
              <a:t>There are more than 400 species of </a:t>
            </a:r>
            <a:r>
              <a:rPr lang="en-US" i="1" dirty="0" smtClean="0"/>
              <a:t>Spirogyra</a:t>
            </a:r>
            <a:r>
              <a:rPr lang="en-US" dirty="0" smtClean="0"/>
              <a:t> in the world.</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57200" y="685800"/>
            <a:ext cx="8582890" cy="5713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0" y="152400"/>
            <a:ext cx="4912182" cy="5181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76800" y="2133600"/>
            <a:ext cx="42672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External Features</a:t>
            </a:r>
            <a:endParaRPr lang="en-US" dirty="0"/>
          </a:p>
        </p:txBody>
      </p:sp>
      <p:sp>
        <p:nvSpPr>
          <p:cNvPr id="3" name="Content Placeholder 2"/>
          <p:cNvSpPr>
            <a:spLocks noGrp="1"/>
          </p:cNvSpPr>
          <p:nvPr>
            <p:ph idx="1"/>
          </p:nvPr>
        </p:nvSpPr>
        <p:spPr>
          <a:xfrm>
            <a:off x="76200" y="1600200"/>
            <a:ext cx="8915400" cy="4953000"/>
          </a:xfrm>
        </p:spPr>
        <p:txBody>
          <a:bodyPr>
            <a:normAutofit/>
          </a:bodyPr>
          <a:lstStyle/>
          <a:p>
            <a:r>
              <a:rPr lang="en-US" dirty="0" smtClean="0">
                <a:solidFill>
                  <a:srgbClr val="7030A0"/>
                </a:solidFill>
              </a:rPr>
              <a:t>Filaments are un-branched, multi-cellular, slippery to touch, </a:t>
            </a:r>
          </a:p>
          <a:p>
            <a:r>
              <a:rPr lang="en-US" dirty="0" smtClean="0">
                <a:solidFill>
                  <a:srgbClr val="7030A0"/>
                </a:solidFill>
              </a:rPr>
              <a:t>No distinction in apex cell or base cell, all cell are alike throughout the filaments,</a:t>
            </a:r>
            <a:endParaRPr lang="en-US" dirty="0">
              <a:solidFill>
                <a:srgbClr val="7030A0"/>
              </a:solidFill>
            </a:endParaRPr>
          </a:p>
          <a:p>
            <a:r>
              <a:rPr lang="en-US" dirty="0" smtClean="0">
                <a:solidFill>
                  <a:srgbClr val="7030A0"/>
                </a:solidFill>
              </a:rPr>
              <a:t>cylindrical cell, arranged cell to cell.</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52400" y="152400"/>
            <a:ext cx="9029700" cy="6019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b="1" dirty="0" smtClean="0">
                <a:solidFill>
                  <a:srgbClr val="FF0000"/>
                </a:solidFill>
              </a:rPr>
              <a:t>Cell Structure</a:t>
            </a:r>
            <a:endParaRPr lang="en-US" b="1" dirty="0">
              <a:solidFill>
                <a:srgbClr val="FF0000"/>
              </a:solidFill>
            </a:endParaRPr>
          </a:p>
        </p:txBody>
      </p:sp>
      <p:sp>
        <p:nvSpPr>
          <p:cNvPr id="3" name="Content Placeholder 2"/>
          <p:cNvSpPr>
            <a:spLocks noGrp="1"/>
          </p:cNvSpPr>
          <p:nvPr>
            <p:ph idx="1"/>
          </p:nvPr>
        </p:nvSpPr>
        <p:spPr>
          <a:xfrm>
            <a:off x="152400" y="914400"/>
            <a:ext cx="8763000" cy="5791200"/>
          </a:xfrm>
        </p:spPr>
        <p:txBody>
          <a:bodyPr>
            <a:normAutofit lnSpcReduction="10000"/>
          </a:bodyPr>
          <a:lstStyle/>
          <a:p>
            <a:pPr algn="just"/>
            <a:r>
              <a:rPr lang="en-US" dirty="0" smtClean="0"/>
              <a:t>The cell wall has two layers: the outer wall is composed of </a:t>
            </a:r>
            <a:r>
              <a:rPr lang="en-US" dirty="0" smtClean="0">
                <a:hlinkClick r:id="rId2" tooltip="Pectin"/>
              </a:rPr>
              <a:t>pectin</a:t>
            </a:r>
            <a:r>
              <a:rPr lang="en-US" dirty="0" smtClean="0"/>
              <a:t> that dissolves in water to make the filament slimy to touch while the inner wall is of </a:t>
            </a:r>
            <a:r>
              <a:rPr lang="en-US" dirty="0" smtClean="0">
                <a:hlinkClick r:id="rId3" tooltip="Cellulose"/>
              </a:rPr>
              <a:t>cellulose</a:t>
            </a:r>
            <a:r>
              <a:rPr lang="en-US" dirty="0" smtClean="0"/>
              <a:t>. </a:t>
            </a:r>
          </a:p>
          <a:p>
            <a:pPr algn="just"/>
            <a:endParaRPr lang="en-US" dirty="0" smtClean="0"/>
          </a:p>
          <a:p>
            <a:pPr algn="just"/>
            <a:r>
              <a:rPr lang="en-US" dirty="0" smtClean="0"/>
              <a:t>The cytoplasm forms a thin lining between the cell wall and the large </a:t>
            </a:r>
            <a:r>
              <a:rPr lang="en-US" dirty="0" smtClean="0">
                <a:hlinkClick r:id="rId4" tooltip="Vacuole"/>
              </a:rPr>
              <a:t>vacuole</a:t>
            </a:r>
            <a:r>
              <a:rPr lang="en-US" dirty="0" smtClean="0"/>
              <a:t> it surrounds</a:t>
            </a:r>
            <a:r>
              <a:rPr lang="gu-IN" dirty="0" smtClean="0"/>
              <a:t>, sometimes it is also called 3rd wall. </a:t>
            </a:r>
            <a:r>
              <a:rPr lang="en-US" dirty="0" smtClean="0"/>
              <a:t> </a:t>
            </a:r>
          </a:p>
          <a:p>
            <a:pPr algn="just"/>
            <a:endParaRPr lang="en-US" dirty="0" smtClean="0"/>
          </a:p>
          <a:p>
            <a:pPr algn="just"/>
            <a:r>
              <a:rPr lang="en-US" dirty="0" smtClean="0"/>
              <a:t>Chloroplasts are embedded in the peripheral cytoplasm; their numbers are variable (as few as one</a:t>
            </a:r>
            <a:r>
              <a:rPr lang="gu-IN" dirty="0" smtClean="0"/>
              <a:t> sometime up to 14</a:t>
            </a: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smtClean="0">
                <a:solidFill>
                  <a:srgbClr val="FF0000"/>
                </a:solidFill>
              </a:rPr>
              <a:t>Cell Structure</a:t>
            </a:r>
            <a:r>
              <a:rPr lang="gu-IN" sz="3200" b="1" dirty="0" smtClean="0">
                <a:solidFill>
                  <a:srgbClr val="FF0000"/>
                </a:solidFill>
              </a:rPr>
              <a:t> </a:t>
            </a:r>
            <a:r>
              <a:rPr lang="gu-IN" sz="1600" b="1" dirty="0" smtClean="0"/>
              <a:t>(cont....)</a:t>
            </a:r>
            <a:endParaRPr lang="en-US" sz="3200" dirty="0"/>
          </a:p>
        </p:txBody>
      </p:sp>
      <p:sp>
        <p:nvSpPr>
          <p:cNvPr id="3" name="Content Placeholder 2"/>
          <p:cNvSpPr>
            <a:spLocks noGrp="1"/>
          </p:cNvSpPr>
          <p:nvPr>
            <p:ph idx="1"/>
          </p:nvPr>
        </p:nvSpPr>
        <p:spPr>
          <a:xfrm>
            <a:off x="228600" y="762000"/>
            <a:ext cx="8686800" cy="5791200"/>
          </a:xfrm>
        </p:spPr>
        <p:txBody>
          <a:bodyPr>
            <a:normAutofit fontScale="77500" lnSpcReduction="20000"/>
          </a:bodyPr>
          <a:lstStyle/>
          <a:p>
            <a:pPr algn="just"/>
            <a:r>
              <a:rPr lang="en-US" dirty="0" smtClean="0"/>
              <a:t>The chloroplasts are </a:t>
            </a:r>
            <a:r>
              <a:rPr lang="en-US" b="1" dirty="0" smtClean="0"/>
              <a:t>ribbon</a:t>
            </a:r>
            <a:r>
              <a:rPr lang="en-US" dirty="0" smtClean="0"/>
              <a:t> shaped and </a:t>
            </a:r>
            <a:r>
              <a:rPr lang="en-US" b="1" dirty="0" smtClean="0"/>
              <a:t>spirally</a:t>
            </a:r>
            <a:r>
              <a:rPr lang="en-US" dirty="0" smtClean="0"/>
              <a:t> arranged </a:t>
            </a:r>
            <a:r>
              <a:rPr lang="gu-IN" dirty="0" smtClean="0"/>
              <a:t>with </a:t>
            </a:r>
            <a:r>
              <a:rPr lang="gu-IN" b="1" dirty="0" smtClean="0"/>
              <a:t>wavey</a:t>
            </a:r>
            <a:r>
              <a:rPr lang="gu-IN" dirty="0" smtClean="0"/>
              <a:t> surface, </a:t>
            </a:r>
            <a:r>
              <a:rPr lang="en-US" dirty="0" smtClean="0"/>
              <a:t>resulting in the prominent and characteristic green spiral on each filament.</a:t>
            </a:r>
            <a:r>
              <a:rPr lang="gu-IN" dirty="0" smtClean="0"/>
              <a:t> </a:t>
            </a:r>
            <a:r>
              <a:rPr lang="en-US" dirty="0" smtClean="0"/>
              <a:t> </a:t>
            </a:r>
          </a:p>
          <a:p>
            <a:pPr algn="just"/>
            <a:endParaRPr lang="en-US" dirty="0" smtClean="0"/>
          </a:p>
          <a:p>
            <a:pPr algn="just"/>
            <a:r>
              <a:rPr lang="en-US" dirty="0" smtClean="0"/>
              <a:t>Each chloroplast contains several </a:t>
            </a:r>
            <a:r>
              <a:rPr lang="en-US" dirty="0" err="1" smtClean="0">
                <a:hlinkClick r:id="rId2" tooltip="Pyrenoid"/>
              </a:rPr>
              <a:t>pyrenoids</a:t>
            </a:r>
            <a:r>
              <a:rPr lang="en-US" dirty="0" smtClean="0"/>
              <a:t>, centers for the production of starches, appearing as small round bodies</a:t>
            </a:r>
            <a:r>
              <a:rPr lang="gu-IN" dirty="0" smtClean="0"/>
              <a:t>, </a:t>
            </a:r>
            <a:r>
              <a:rPr lang="en-US" dirty="0" smtClean="0"/>
              <a:t>which are responsible for the production of </a:t>
            </a:r>
            <a:r>
              <a:rPr lang="en-US" b="1" dirty="0" smtClean="0"/>
              <a:t>starch</a:t>
            </a:r>
            <a:r>
              <a:rPr lang="en-US" dirty="0" smtClean="0"/>
              <a:t>.</a:t>
            </a:r>
            <a:endParaRPr lang="gu-IN" dirty="0" smtClean="0"/>
          </a:p>
          <a:p>
            <a:pPr algn="just"/>
            <a:endParaRPr lang="gu-IN" dirty="0" smtClean="0"/>
          </a:p>
          <a:p>
            <a:pPr algn="just"/>
            <a:r>
              <a:rPr lang="en-US" dirty="0" smtClean="0"/>
              <a:t>Each cell has a prominent nucleus in the </a:t>
            </a:r>
            <a:r>
              <a:rPr lang="en-US" b="1" dirty="0" smtClean="0"/>
              <a:t>center</a:t>
            </a:r>
            <a:r>
              <a:rPr lang="en-US" dirty="0" smtClean="0"/>
              <a:t>, suspended by thin strands of cytoplasm from the inner part of the cell wall.</a:t>
            </a:r>
            <a:endParaRPr lang="gu-IN" dirty="0" smtClean="0"/>
          </a:p>
          <a:p>
            <a:pPr algn="just"/>
            <a:endParaRPr lang="gu-IN" dirty="0" smtClean="0"/>
          </a:p>
          <a:p>
            <a:pPr algn="just"/>
            <a:r>
              <a:rPr lang="en-US" dirty="0" smtClean="0"/>
              <a:t>The cells are long and thin, and each spirogyra filament measures between 10 to 100 micrometer in width. Sometimes, these filaments have root-like structures, which help them attach themselves to the substratum.</a:t>
            </a:r>
            <a:endParaRPr lang="gu-IN"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381000" y="152400"/>
            <a:ext cx="8229600" cy="658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155601" y="76200"/>
            <a:ext cx="6007199"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0000"/>
                </a:solidFill>
              </a:rPr>
              <a:t>Reproduction</a:t>
            </a:r>
            <a:endParaRPr lang="en-US" dirty="0">
              <a:solidFill>
                <a:srgbClr val="FF0000"/>
              </a:solidFill>
            </a:endParaRPr>
          </a:p>
        </p:txBody>
      </p:sp>
      <p:sp>
        <p:nvSpPr>
          <p:cNvPr id="3" name="Content Placeholder 2"/>
          <p:cNvSpPr>
            <a:spLocks noGrp="1"/>
          </p:cNvSpPr>
          <p:nvPr>
            <p:ph idx="1"/>
          </p:nvPr>
        </p:nvSpPr>
        <p:spPr>
          <a:xfrm>
            <a:off x="228600" y="1265237"/>
            <a:ext cx="8686800" cy="4830763"/>
          </a:xfrm>
        </p:spPr>
        <p:txBody>
          <a:bodyPr>
            <a:normAutofit/>
          </a:bodyPr>
          <a:lstStyle/>
          <a:p>
            <a:endParaRPr lang="en-US" i="1" dirty="0" smtClean="0"/>
          </a:p>
          <a:p>
            <a:r>
              <a:rPr lang="en-US" i="1" dirty="0" smtClean="0"/>
              <a:t>Spirogyra</a:t>
            </a:r>
            <a:r>
              <a:rPr lang="en-US" dirty="0" smtClean="0"/>
              <a:t> can reproduce both </a:t>
            </a:r>
            <a:r>
              <a:rPr lang="en-US" b="1" dirty="0" smtClean="0"/>
              <a:t>asexually</a:t>
            </a:r>
            <a:r>
              <a:rPr lang="en-US" dirty="0" smtClean="0"/>
              <a:t> and </a:t>
            </a:r>
            <a:r>
              <a:rPr lang="en-US" b="1" dirty="0" smtClean="0"/>
              <a:t>sexually.</a:t>
            </a:r>
            <a:endParaRPr lang="en-US" dirty="0" smtClean="0"/>
          </a:p>
          <a:p>
            <a:endParaRPr lang="en-US" b="1" dirty="0" smtClean="0"/>
          </a:p>
          <a:p>
            <a:r>
              <a:rPr lang="en-US" b="1" dirty="0" smtClean="0"/>
              <a:t>(1) Asexual reproduction</a:t>
            </a:r>
          </a:p>
          <a:p>
            <a:r>
              <a:rPr lang="en-US" dirty="0" smtClean="0"/>
              <a:t>Two types:  </a:t>
            </a:r>
            <a:r>
              <a:rPr lang="en-US" b="1" dirty="0" smtClean="0"/>
              <a:t>(a)</a:t>
            </a:r>
            <a:r>
              <a:rPr lang="en-US" dirty="0" smtClean="0"/>
              <a:t> </a:t>
            </a:r>
            <a:r>
              <a:rPr lang="en-US" b="1" dirty="0" smtClean="0"/>
              <a:t>Vegetative and					              (b) by </a:t>
            </a:r>
            <a:r>
              <a:rPr lang="en-US" b="1" dirty="0" err="1" smtClean="0"/>
              <a:t>Aplanospore</a:t>
            </a:r>
            <a:r>
              <a:rPr lang="en-US" b="1" dirty="0" smtClean="0"/>
              <a:t> </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gu-IN" dirty="0" smtClean="0"/>
              <a:t>General </a:t>
            </a:r>
            <a:r>
              <a:rPr lang="en-US" dirty="0" smtClean="0"/>
              <a:t>Characteristics</a:t>
            </a:r>
            <a:endParaRPr lang="en-US" dirty="0"/>
          </a:p>
        </p:txBody>
      </p:sp>
      <p:sp>
        <p:nvSpPr>
          <p:cNvPr id="3075" name="Rectangle 3"/>
          <p:cNvSpPr>
            <a:spLocks noGrp="1" noChangeArrowheads="1"/>
          </p:cNvSpPr>
          <p:nvPr>
            <p:ph type="body" idx="1"/>
          </p:nvPr>
        </p:nvSpPr>
        <p:spPr/>
        <p:txBody>
          <a:bodyPr/>
          <a:lstStyle/>
          <a:p>
            <a:pPr>
              <a:lnSpc>
                <a:spcPct val="90000"/>
              </a:lnSpc>
            </a:pPr>
            <a:r>
              <a:rPr lang="en-US" dirty="0"/>
              <a:t>Range in size from microscopic to single celled organisms to large seaweed</a:t>
            </a:r>
          </a:p>
          <a:p>
            <a:pPr>
              <a:lnSpc>
                <a:spcPct val="90000"/>
              </a:lnSpc>
            </a:pPr>
            <a:r>
              <a:rPr lang="en-US" dirty="0"/>
              <a:t>Autotrophic</a:t>
            </a:r>
          </a:p>
          <a:p>
            <a:pPr>
              <a:lnSpc>
                <a:spcPct val="90000"/>
              </a:lnSpc>
            </a:pPr>
            <a:r>
              <a:rPr lang="en-US" dirty="0"/>
              <a:t>Form the reproductive structures – </a:t>
            </a:r>
            <a:r>
              <a:rPr lang="en-US" dirty="0" err="1"/>
              <a:t>gametangia</a:t>
            </a:r>
            <a:r>
              <a:rPr lang="en-US" dirty="0"/>
              <a:t> or gamete </a:t>
            </a:r>
            <a:r>
              <a:rPr lang="en-US" dirty="0" smtClean="0"/>
              <a:t>chambers (cryptogams) </a:t>
            </a:r>
            <a:endParaRPr lang="en-US" dirty="0"/>
          </a:p>
          <a:p>
            <a:pPr>
              <a:lnSpc>
                <a:spcPct val="90000"/>
              </a:lnSpc>
            </a:pPr>
            <a:r>
              <a:rPr lang="en-US" dirty="0"/>
              <a:t>Aquatic and have flagella at some point in life</a:t>
            </a:r>
          </a:p>
          <a:p>
            <a:pPr>
              <a:lnSpc>
                <a:spcPct val="90000"/>
              </a:lnSpc>
            </a:pPr>
            <a:r>
              <a:rPr lang="en-US" dirty="0"/>
              <a:t>Often contain </a:t>
            </a:r>
            <a:r>
              <a:rPr lang="en-US" b="1" dirty="0" err="1">
                <a:solidFill>
                  <a:srgbClr val="006600"/>
                </a:solidFill>
              </a:rPr>
              <a:t>pyrenoids</a:t>
            </a:r>
            <a:r>
              <a:rPr lang="en-US" b="1" dirty="0">
                <a:solidFill>
                  <a:srgbClr val="006600"/>
                </a:solidFill>
              </a:rPr>
              <a:t>, </a:t>
            </a:r>
            <a:r>
              <a:rPr lang="en-US" dirty="0"/>
              <a:t>organelles that synthesis and store starch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(1) Asexual reproduction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(a)</a:t>
            </a:r>
            <a:r>
              <a:rPr lang="en-US" dirty="0" smtClean="0">
                <a:solidFill>
                  <a:srgbClr val="FF0000"/>
                </a:solidFill>
              </a:rPr>
              <a:t> </a:t>
            </a:r>
            <a:r>
              <a:rPr lang="en-US" b="1" dirty="0" smtClean="0">
                <a:solidFill>
                  <a:srgbClr val="FF0000"/>
                </a:solidFill>
              </a:rPr>
              <a:t>Vegetative reproduction</a:t>
            </a:r>
            <a:endParaRPr lang="en-US" dirty="0" smtClean="0">
              <a:solidFill>
                <a:srgbClr val="FF0000"/>
              </a:solidFill>
            </a:endParaRPr>
          </a:p>
          <a:p>
            <a:r>
              <a:rPr lang="en-US" dirty="0" smtClean="0"/>
              <a:t>In </a:t>
            </a:r>
            <a:r>
              <a:rPr lang="en-US" b="1" dirty="0" smtClean="0"/>
              <a:t>vegetative</a:t>
            </a:r>
            <a:r>
              <a:rPr lang="en-US" dirty="0" smtClean="0"/>
              <a:t> reproduction, fragmentation takes place, and </a:t>
            </a:r>
            <a:r>
              <a:rPr lang="en-US" i="1" dirty="0" smtClean="0"/>
              <a:t>Spirogyra</a:t>
            </a:r>
            <a:r>
              <a:rPr lang="en-US" dirty="0" smtClean="0"/>
              <a:t> simply undergoes intercalary mitosis to form new filaments.</a:t>
            </a:r>
          </a:p>
          <a:p>
            <a:r>
              <a:rPr lang="en-US" dirty="0" smtClean="0"/>
              <a:t>Sometime accidently or by feeding animal the filaments may breaks and forms many fragments, which forms new filaments.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(1) Asexual reproduction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1143000"/>
            <a:ext cx="8839200" cy="5486400"/>
          </a:xfrm>
        </p:spPr>
        <p:txBody>
          <a:bodyPr>
            <a:normAutofit fontScale="77500" lnSpcReduction="20000"/>
          </a:bodyPr>
          <a:lstStyle/>
          <a:p>
            <a:r>
              <a:rPr lang="en-US" b="1" dirty="0" smtClean="0">
                <a:solidFill>
                  <a:srgbClr val="FF0000"/>
                </a:solidFill>
              </a:rPr>
              <a:t>(b) by </a:t>
            </a:r>
            <a:r>
              <a:rPr lang="en-US" b="1" dirty="0" smtClean="0">
                <a:solidFill>
                  <a:srgbClr val="FF0000"/>
                </a:solidFill>
              </a:rPr>
              <a:t>spore </a:t>
            </a:r>
            <a:r>
              <a:rPr lang="en-US" dirty="0" smtClean="0">
                <a:solidFill>
                  <a:srgbClr val="FF0000"/>
                </a:solidFill>
              </a:rPr>
              <a:t> </a:t>
            </a:r>
            <a:endParaRPr lang="en-US" dirty="0" smtClean="0">
              <a:solidFill>
                <a:srgbClr val="FF0000"/>
              </a:solidFill>
            </a:endParaRPr>
          </a:p>
          <a:p>
            <a:r>
              <a:rPr lang="en-US" dirty="0" smtClean="0"/>
              <a:t>It takes place by </a:t>
            </a:r>
            <a:r>
              <a:rPr lang="en-US" dirty="0" err="1" smtClean="0"/>
              <a:t>menas</a:t>
            </a:r>
            <a:r>
              <a:rPr lang="en-US" dirty="0" smtClean="0"/>
              <a:t> of </a:t>
            </a:r>
            <a:r>
              <a:rPr lang="en-US" b="1" dirty="0" err="1" smtClean="0">
                <a:solidFill>
                  <a:srgbClr val="FF0000"/>
                </a:solidFill>
              </a:rPr>
              <a:t>akinetes</a:t>
            </a:r>
            <a:r>
              <a:rPr lang="en-US" b="1" dirty="0" smtClean="0">
                <a:solidFill>
                  <a:srgbClr val="FF0000"/>
                </a:solidFill>
              </a:rPr>
              <a:t>, </a:t>
            </a:r>
            <a:r>
              <a:rPr lang="en-US" b="1" dirty="0" err="1" smtClean="0">
                <a:solidFill>
                  <a:srgbClr val="FF0000"/>
                </a:solidFill>
              </a:rPr>
              <a:t>aplanospores</a:t>
            </a:r>
            <a:r>
              <a:rPr lang="en-US" b="1" dirty="0" smtClean="0">
                <a:solidFill>
                  <a:srgbClr val="FF0000"/>
                </a:solidFill>
              </a:rPr>
              <a:t> and </a:t>
            </a:r>
            <a:r>
              <a:rPr lang="en-US" b="1" dirty="0" err="1" smtClean="0">
                <a:solidFill>
                  <a:srgbClr val="FF0000"/>
                </a:solidFill>
              </a:rPr>
              <a:t>azygospores</a:t>
            </a:r>
            <a:r>
              <a:rPr lang="en-US" b="1" dirty="0" smtClean="0">
                <a:solidFill>
                  <a:srgbClr val="FF0000"/>
                </a:solidFill>
              </a:rPr>
              <a:t>.</a:t>
            </a:r>
          </a:p>
          <a:p>
            <a:endParaRPr lang="en-US" dirty="0" smtClean="0"/>
          </a:p>
          <a:p>
            <a:r>
              <a:rPr lang="en-US" dirty="0" smtClean="0"/>
              <a:t>These </a:t>
            </a:r>
            <a:r>
              <a:rPr lang="en-US" dirty="0" smtClean="0"/>
              <a:t>are formed due to the contraction of protoplasm and formation of new cellulose walls around it. </a:t>
            </a:r>
            <a:endParaRPr lang="en-US" dirty="0" smtClean="0"/>
          </a:p>
          <a:p>
            <a:endParaRPr lang="en-US" dirty="0" smtClean="0"/>
          </a:p>
          <a:p>
            <a:r>
              <a:rPr lang="en-US" dirty="0" smtClean="0"/>
              <a:t>These </a:t>
            </a:r>
            <a:r>
              <a:rPr lang="en-US" dirty="0" smtClean="0"/>
              <a:t>spores are formed under </a:t>
            </a:r>
            <a:r>
              <a:rPr lang="en-US" dirty="0" smtClean="0"/>
              <a:t>unfavorable conditions</a:t>
            </a:r>
            <a:r>
              <a:rPr lang="en-US" dirty="0" smtClean="0"/>
              <a:t>,</a:t>
            </a:r>
            <a:r>
              <a:rPr lang="en-US" dirty="0" smtClean="0"/>
              <a:t> when </a:t>
            </a:r>
            <a:r>
              <a:rPr lang="en-US" dirty="0" smtClean="0"/>
              <a:t>water may dry from pond, the cytoplasm of the cell forms a spore like structure, which is call as </a:t>
            </a:r>
            <a:r>
              <a:rPr lang="en-US" dirty="0" err="1" smtClean="0"/>
              <a:t>aplanospore</a:t>
            </a:r>
            <a:r>
              <a:rPr lang="en-US" dirty="0" smtClean="0"/>
              <a:t>.</a:t>
            </a:r>
          </a:p>
          <a:p>
            <a:endParaRPr lang="en-US" dirty="0" smtClean="0"/>
          </a:p>
          <a:p>
            <a:r>
              <a:rPr lang="en-US" dirty="0" smtClean="0"/>
              <a:t>During favorable </a:t>
            </a:r>
            <a:r>
              <a:rPr lang="en-US" dirty="0" smtClean="0"/>
              <a:t>conditions, they germinate to form the new filament.</a:t>
            </a:r>
          </a:p>
          <a:p>
            <a:endParaRPr lang="en-US" dirty="0" smtClean="0"/>
          </a:p>
          <a:p>
            <a:r>
              <a:rPr lang="en-US" dirty="0" smtClean="0"/>
              <a:t>The </a:t>
            </a:r>
            <a:r>
              <a:rPr lang="en-US" dirty="0" err="1" smtClean="0"/>
              <a:t>aplanospore</a:t>
            </a:r>
            <a:r>
              <a:rPr lang="en-US" dirty="0" smtClean="0"/>
              <a:t> formation is very rare in the spirogyra.</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2. Sexual reproduction</a:t>
            </a:r>
            <a:endParaRPr lang="en-US" dirty="0">
              <a:solidFill>
                <a:srgbClr val="FF0000"/>
              </a:solidFill>
            </a:endParaRPr>
          </a:p>
        </p:txBody>
      </p:sp>
      <p:sp>
        <p:nvSpPr>
          <p:cNvPr id="3" name="Content Placeholder 2"/>
          <p:cNvSpPr>
            <a:spLocks noGrp="1"/>
          </p:cNvSpPr>
          <p:nvPr>
            <p:ph idx="1"/>
          </p:nvPr>
        </p:nvSpPr>
        <p:spPr>
          <a:xfrm>
            <a:off x="457200" y="838200"/>
            <a:ext cx="8534400" cy="6019800"/>
          </a:xfrm>
        </p:spPr>
        <p:txBody>
          <a:bodyPr>
            <a:normAutofit fontScale="77500" lnSpcReduction="20000"/>
          </a:bodyPr>
          <a:lstStyle/>
          <a:p>
            <a:r>
              <a:rPr lang="en-US" dirty="0" smtClean="0"/>
              <a:t>Sexual Reproduction is  mean by conjugation  no male or female filaments observed but call as positive and negative filaments. </a:t>
            </a:r>
          </a:p>
          <a:p>
            <a:r>
              <a:rPr lang="en-US" dirty="0" smtClean="0"/>
              <a:t>two types of species observed</a:t>
            </a:r>
          </a:p>
          <a:p>
            <a:endParaRPr lang="en-US" dirty="0" smtClean="0"/>
          </a:p>
          <a:p>
            <a:r>
              <a:rPr lang="en-US" dirty="0" err="1" smtClean="0"/>
              <a:t>Heterothellic</a:t>
            </a:r>
            <a:r>
              <a:rPr lang="en-US" dirty="0" smtClean="0"/>
              <a:t>  </a:t>
            </a:r>
            <a:r>
              <a:rPr lang="en-US" sz="2400" dirty="0" smtClean="0"/>
              <a:t>(+</a:t>
            </a:r>
            <a:r>
              <a:rPr lang="en-US" sz="2400" dirty="0" err="1" smtClean="0"/>
              <a:t>ve</a:t>
            </a:r>
            <a:r>
              <a:rPr lang="en-US" sz="2400" dirty="0" smtClean="0"/>
              <a:t> and –</a:t>
            </a:r>
            <a:r>
              <a:rPr lang="en-US" sz="2400" dirty="0" err="1" smtClean="0"/>
              <a:t>ve</a:t>
            </a:r>
            <a:r>
              <a:rPr lang="en-US" sz="2400" dirty="0" smtClean="0"/>
              <a:t> strands (gametes) are in different </a:t>
            </a:r>
            <a:r>
              <a:rPr lang="en-US" sz="2400" dirty="0" smtClean="0"/>
              <a:t> filament)</a:t>
            </a:r>
          </a:p>
          <a:p>
            <a:endParaRPr lang="en-US" dirty="0" smtClean="0"/>
          </a:p>
          <a:p>
            <a:r>
              <a:rPr lang="en-US" dirty="0" err="1" smtClean="0"/>
              <a:t>Homothellic</a:t>
            </a:r>
            <a:r>
              <a:rPr lang="en-US" dirty="0" smtClean="0"/>
              <a:t> </a:t>
            </a:r>
            <a:r>
              <a:rPr lang="en-US" sz="2400" dirty="0" smtClean="0"/>
              <a:t>(+</a:t>
            </a:r>
            <a:r>
              <a:rPr lang="en-US" sz="2400" dirty="0" err="1" smtClean="0"/>
              <a:t>ve</a:t>
            </a:r>
            <a:r>
              <a:rPr lang="en-US" sz="2400" dirty="0" smtClean="0"/>
              <a:t> and –</a:t>
            </a:r>
            <a:r>
              <a:rPr lang="en-US" sz="2400" dirty="0" err="1" smtClean="0"/>
              <a:t>ve</a:t>
            </a:r>
            <a:r>
              <a:rPr lang="en-US" sz="2400" dirty="0" smtClean="0"/>
              <a:t> strands (gametes) are in same filament)</a:t>
            </a:r>
            <a:endParaRPr lang="en-US" dirty="0" smtClean="0"/>
          </a:p>
          <a:p>
            <a:endParaRPr lang="en-US" dirty="0" smtClean="0"/>
          </a:p>
          <a:p>
            <a:r>
              <a:rPr lang="en-US" dirty="0" smtClean="0"/>
              <a:t>Both reproductive structures are structurally similar so it is call as </a:t>
            </a:r>
            <a:r>
              <a:rPr lang="en-US" dirty="0" err="1" smtClean="0"/>
              <a:t>isogamets</a:t>
            </a:r>
            <a:r>
              <a:rPr lang="en-US" dirty="0" smtClean="0"/>
              <a:t>, but genetically different.</a:t>
            </a:r>
          </a:p>
          <a:p>
            <a:endParaRPr lang="en-US" dirty="0" smtClean="0"/>
          </a:p>
          <a:p>
            <a:r>
              <a:rPr lang="en-US" dirty="0" smtClean="0"/>
              <a:t>The cell which forms gametes is call as gametengia. </a:t>
            </a:r>
            <a:endParaRPr lang="en-US" dirty="0" smtClean="0"/>
          </a:p>
          <a:p>
            <a:endParaRPr lang="en-US" dirty="0" smtClean="0"/>
          </a:p>
          <a:p>
            <a:r>
              <a:rPr lang="en-US" dirty="0" smtClean="0"/>
              <a:t>The </a:t>
            </a:r>
            <a:r>
              <a:rPr lang="en-US" dirty="0" smtClean="0"/>
              <a:t>Male gametes are amoeboid mobile, while female gametes are stable.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440363"/>
          </a:xfrm>
        </p:spPr>
        <p:txBody>
          <a:bodyPr>
            <a:normAutofit fontScale="70000" lnSpcReduction="20000"/>
          </a:bodyPr>
          <a:lstStyle/>
          <a:p>
            <a:pPr>
              <a:buNone/>
            </a:pPr>
            <a:r>
              <a:rPr lang="en-US" sz="4000" dirty="0" smtClean="0"/>
              <a:t>Sexual reproduction in Spirogyra takes place by conjugation. </a:t>
            </a:r>
            <a:endParaRPr lang="en-US" sz="4000" dirty="0" smtClean="0"/>
          </a:p>
          <a:p>
            <a:pPr>
              <a:buNone/>
            </a:pPr>
            <a:endParaRPr lang="en-US" sz="4000" dirty="0" smtClean="0"/>
          </a:p>
          <a:p>
            <a:pPr>
              <a:buNone/>
            </a:pPr>
            <a:endParaRPr lang="en-US" sz="4000" dirty="0" smtClean="0"/>
          </a:p>
          <a:p>
            <a:pPr>
              <a:buNone/>
            </a:pPr>
            <a:r>
              <a:rPr lang="en-US" sz="4000" dirty="0" smtClean="0"/>
              <a:t>Fusion </a:t>
            </a:r>
            <a:r>
              <a:rPr lang="en-US" sz="4000" dirty="0" smtClean="0"/>
              <a:t>of these non-</a:t>
            </a:r>
            <a:r>
              <a:rPr lang="en-US" sz="4000" dirty="0" err="1" smtClean="0"/>
              <a:t>flagllate</a:t>
            </a:r>
            <a:r>
              <a:rPr lang="en-US" sz="4000" dirty="0" smtClean="0"/>
              <a:t> gametes is resulted in </a:t>
            </a:r>
            <a:r>
              <a:rPr lang="en-US" sz="4000" dirty="0" err="1" smtClean="0"/>
              <a:t>zygospore</a:t>
            </a:r>
            <a:r>
              <a:rPr lang="en-US" sz="4000" dirty="0" smtClean="0"/>
              <a:t>. </a:t>
            </a:r>
            <a:endParaRPr lang="en-US" sz="4000" dirty="0" smtClean="0"/>
          </a:p>
          <a:p>
            <a:pPr>
              <a:buNone/>
            </a:pPr>
            <a:endParaRPr lang="en-US" sz="4000" dirty="0" smtClean="0"/>
          </a:p>
          <a:p>
            <a:pPr>
              <a:buNone/>
            </a:pPr>
            <a:r>
              <a:rPr lang="en-US" sz="4000" dirty="0" smtClean="0"/>
              <a:t>Two </a:t>
            </a:r>
            <a:r>
              <a:rPr lang="en-US" sz="4000" dirty="0" smtClean="0"/>
              <a:t>methods of conjugation have been found in Spirogyra i.e. </a:t>
            </a:r>
            <a:endParaRPr lang="en-US" sz="4000" dirty="0" smtClean="0"/>
          </a:p>
          <a:p>
            <a:pPr>
              <a:buNone/>
            </a:pPr>
            <a:endParaRPr lang="en-US" sz="4000" dirty="0" smtClean="0"/>
          </a:p>
          <a:p>
            <a:pPr>
              <a:buNone/>
            </a:pPr>
            <a:r>
              <a:rPr lang="en-US" sz="4000" dirty="0" smtClean="0"/>
              <a:t>Conjugation </a:t>
            </a:r>
            <a:r>
              <a:rPr lang="en-US" sz="4000" dirty="0" smtClean="0"/>
              <a:t>(sexual reproduction) is made by two types</a:t>
            </a:r>
          </a:p>
          <a:p>
            <a:r>
              <a:rPr lang="en-US" sz="4000" dirty="0" smtClean="0">
                <a:solidFill>
                  <a:srgbClr val="FF0000"/>
                </a:solidFill>
              </a:rPr>
              <a:t>(A) </a:t>
            </a:r>
            <a:r>
              <a:rPr lang="en-US" sz="4000" dirty="0" err="1" smtClean="0">
                <a:solidFill>
                  <a:srgbClr val="FF0000"/>
                </a:solidFill>
              </a:rPr>
              <a:t>Scalariform</a:t>
            </a:r>
            <a:r>
              <a:rPr lang="en-US" sz="4000" dirty="0" smtClean="0">
                <a:solidFill>
                  <a:srgbClr val="FF0000"/>
                </a:solidFill>
              </a:rPr>
              <a:t> (ladder)conjugation</a:t>
            </a:r>
          </a:p>
          <a:p>
            <a:r>
              <a:rPr lang="en-US" sz="4000" dirty="0" smtClean="0">
                <a:solidFill>
                  <a:srgbClr val="FF0000"/>
                </a:solidFill>
              </a:rPr>
              <a:t>(B) Lateral (chain) conjugation</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solidFill>
                  <a:srgbClr val="FF0000"/>
                </a:solidFill>
              </a:rPr>
              <a:t>(A) </a:t>
            </a:r>
            <a:r>
              <a:rPr lang="en-US" dirty="0" err="1" smtClean="0">
                <a:solidFill>
                  <a:srgbClr val="FF0000"/>
                </a:solidFill>
              </a:rPr>
              <a:t>Scalariform</a:t>
            </a:r>
            <a:r>
              <a:rPr lang="en-US" dirty="0" smtClean="0">
                <a:solidFill>
                  <a:srgbClr val="FF0000"/>
                </a:solidFill>
              </a:rPr>
              <a:t> conjugation</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685800"/>
            <a:ext cx="8458200" cy="6172200"/>
          </a:xfrm>
        </p:spPr>
        <p:txBody>
          <a:bodyPr>
            <a:normAutofit/>
          </a:bodyPr>
          <a:lstStyle/>
          <a:p>
            <a:r>
              <a:rPr lang="en-US" dirty="0" err="1" smtClean="0"/>
              <a:t>Scalariform</a:t>
            </a:r>
            <a:r>
              <a:rPr lang="en-US" dirty="0" smtClean="0"/>
              <a:t> conjugation requires association of two different filaments lined side by side either partially or throughout their </a:t>
            </a:r>
            <a:r>
              <a:rPr lang="en-US" dirty="0" smtClean="0"/>
              <a:t>length, </a:t>
            </a:r>
            <a:r>
              <a:rPr lang="en-US" dirty="0" smtClean="0"/>
              <a:t>therefore</a:t>
            </a:r>
            <a:r>
              <a:rPr lang="en-US" dirty="0" smtClean="0"/>
              <a:t>, the </a:t>
            </a:r>
            <a:r>
              <a:rPr lang="en-US" dirty="0" err="1" smtClean="0"/>
              <a:t>speceies</a:t>
            </a:r>
            <a:r>
              <a:rPr lang="en-US" dirty="0" smtClean="0"/>
              <a:t> are heterothallic. </a:t>
            </a:r>
            <a:endParaRPr lang="en-US" dirty="0" smtClean="0"/>
          </a:p>
          <a:p>
            <a:endParaRPr lang="en-US" dirty="0" smtClean="0"/>
          </a:p>
          <a:p>
            <a:r>
              <a:rPr lang="en-US" dirty="0" smtClean="0"/>
              <a:t>In </a:t>
            </a:r>
            <a:r>
              <a:rPr lang="en-US" dirty="0" smtClean="0"/>
              <a:t>this case, two physiologically different filaments lie parallel to each other. </a:t>
            </a:r>
            <a:endParaRPr lang="en-US" dirty="0" smtClean="0"/>
          </a:p>
          <a:p>
            <a:endParaRPr lang="en-US" dirty="0" smtClean="0"/>
          </a:p>
          <a:p>
            <a:r>
              <a:rPr lang="en-US" dirty="0" smtClean="0"/>
              <a:t>Then </a:t>
            </a:r>
            <a:r>
              <a:rPr lang="en-US" dirty="0" smtClean="0"/>
              <a:t>two outgrowths arise which are called conjugation tube. Further growth of the conjugation tube pushes the filaments apart.</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en-US" dirty="0" smtClean="0"/>
              <a:t>Later the conjugation tube dissolves forming a passage. Simultaneously the protoplasm of the conjugated cells contracts and forms gametes. </a:t>
            </a:r>
            <a:endParaRPr lang="en-US" dirty="0" smtClean="0"/>
          </a:p>
          <a:p>
            <a:endParaRPr lang="en-US" dirty="0" smtClean="0"/>
          </a:p>
          <a:p>
            <a:r>
              <a:rPr lang="en-US" dirty="0" smtClean="0"/>
              <a:t>The male gamete moves through the conjugation tube into the female cell of another filament. </a:t>
            </a:r>
          </a:p>
          <a:p>
            <a:endParaRPr lang="en-US" dirty="0" smtClean="0"/>
          </a:p>
          <a:p>
            <a:r>
              <a:rPr lang="en-US" dirty="0" smtClean="0"/>
              <a:t>Fusion </a:t>
            </a:r>
            <a:r>
              <a:rPr lang="en-US" dirty="0" smtClean="0"/>
              <a:t>of two nuclei results in formation of diploid </a:t>
            </a:r>
            <a:r>
              <a:rPr lang="en-US" dirty="0" err="1" smtClean="0"/>
              <a:t>zygospore</a:t>
            </a:r>
            <a:r>
              <a:rPr lang="en-US" dirty="0" smtClean="0"/>
              <a:t>. </a:t>
            </a:r>
          </a:p>
          <a:p>
            <a:endParaRPr lang="en-US" dirty="0" smtClean="0"/>
          </a:p>
          <a:p>
            <a:r>
              <a:rPr lang="en-US" dirty="0" smtClean="0"/>
              <a:t>After </a:t>
            </a:r>
            <a:r>
              <a:rPr lang="en-US" dirty="0" smtClean="0"/>
              <a:t>the formation of </a:t>
            </a:r>
            <a:r>
              <a:rPr lang="en-US" dirty="0" err="1" smtClean="0"/>
              <a:t>zygospore</a:t>
            </a:r>
            <a:r>
              <a:rPr lang="en-US" dirty="0" smtClean="0"/>
              <a:t> the cell of male filament becomes empty while the cells of the female filament are filled with </a:t>
            </a:r>
            <a:r>
              <a:rPr lang="en-US" dirty="0" err="1" smtClean="0"/>
              <a:t>zygospore</a:t>
            </a:r>
            <a:r>
              <a:rPr lang="en-US" dirty="0" smtClean="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dirty="0" err="1" smtClean="0">
                <a:solidFill>
                  <a:srgbClr val="FF0000"/>
                </a:solidFill>
              </a:rPr>
              <a:t>Zygospore</a:t>
            </a:r>
            <a:r>
              <a:rPr lang="en-US" dirty="0" smtClean="0"/>
              <a:t> </a:t>
            </a:r>
            <a:r>
              <a:rPr lang="en-US" dirty="0" smtClean="0"/>
              <a:t>– </a:t>
            </a:r>
          </a:p>
          <a:p>
            <a:pPr>
              <a:buNone/>
            </a:pPr>
            <a:r>
              <a:rPr lang="en-US" dirty="0" smtClean="0"/>
              <a:t>The </a:t>
            </a:r>
            <a:r>
              <a:rPr lang="en-US" dirty="0" smtClean="0"/>
              <a:t>mature </a:t>
            </a:r>
            <a:r>
              <a:rPr lang="en-US" dirty="0" err="1" smtClean="0"/>
              <a:t>zygospore</a:t>
            </a:r>
            <a:r>
              <a:rPr lang="en-US" dirty="0" smtClean="0"/>
              <a:t> has three layered walls. These </a:t>
            </a:r>
            <a:r>
              <a:rPr lang="en-US" dirty="0" err="1" smtClean="0"/>
              <a:t>zygospores</a:t>
            </a:r>
            <a:r>
              <a:rPr lang="en-US" dirty="0" smtClean="0"/>
              <a:t> are liberated by the death and decay of the female cell wall. </a:t>
            </a:r>
            <a:endParaRPr lang="en-US" dirty="0" smtClean="0"/>
          </a:p>
          <a:p>
            <a:pPr>
              <a:buNone/>
            </a:pPr>
            <a:r>
              <a:rPr lang="en-US" dirty="0" err="1" smtClean="0"/>
              <a:t>Zygospore</a:t>
            </a:r>
            <a:r>
              <a:rPr lang="en-US" dirty="0" smtClean="0"/>
              <a:t> </a:t>
            </a:r>
            <a:r>
              <a:rPr lang="en-US" dirty="0" smtClean="0"/>
              <a:t>germinates during </a:t>
            </a:r>
            <a:r>
              <a:rPr lang="en-US" dirty="0" err="1" smtClean="0"/>
              <a:t>favourable</a:t>
            </a:r>
            <a:r>
              <a:rPr lang="en-US" dirty="0" smtClean="0"/>
              <a:t> condition. Each </a:t>
            </a:r>
            <a:r>
              <a:rPr lang="en-US" dirty="0" err="1" smtClean="0"/>
              <a:t>zygospore</a:t>
            </a:r>
            <a:r>
              <a:rPr lang="en-US" dirty="0" smtClean="0"/>
              <a:t> nucleus divides </a:t>
            </a:r>
            <a:r>
              <a:rPr lang="en-US" dirty="0" err="1" smtClean="0"/>
              <a:t>meiotically</a:t>
            </a:r>
            <a:r>
              <a:rPr lang="en-US" dirty="0" smtClean="0"/>
              <a:t> to produce four haploid of which three degenerate and only one remains functional. </a:t>
            </a:r>
            <a:endParaRPr lang="en-US" dirty="0" smtClean="0"/>
          </a:p>
          <a:p>
            <a:pPr>
              <a:buNone/>
            </a:pPr>
            <a:r>
              <a:rPr lang="en-US" dirty="0" smtClean="0"/>
              <a:t>On </a:t>
            </a:r>
            <a:r>
              <a:rPr lang="en-US" dirty="0" smtClean="0"/>
              <a:t>germination, the </a:t>
            </a:r>
            <a:r>
              <a:rPr lang="en-US" dirty="0" err="1" smtClean="0"/>
              <a:t>zygospore</a:t>
            </a:r>
            <a:r>
              <a:rPr lang="en-US" dirty="0" smtClean="0"/>
              <a:t> gives rise to a single haploid filament. In this way, the life cycle is completed.</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2"/>
          <a:srcRect/>
          <a:stretch>
            <a:fillRect/>
          </a:stretch>
        </p:blipFill>
        <p:spPr bwMode="auto">
          <a:xfrm>
            <a:off x="152400" y="152400"/>
            <a:ext cx="8915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52400" y="152400"/>
            <a:ext cx="8915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52400" y="152400"/>
            <a:ext cx="8763000" cy="584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a:lstStyle/>
          <a:p>
            <a:r>
              <a:rPr lang="en-US"/>
              <a:t>STRUCTURE</a:t>
            </a:r>
          </a:p>
        </p:txBody>
      </p:sp>
      <p:sp>
        <p:nvSpPr>
          <p:cNvPr id="4099" name="Rectangle 3"/>
          <p:cNvSpPr>
            <a:spLocks noGrp="1" noChangeArrowheads="1"/>
          </p:cNvSpPr>
          <p:nvPr>
            <p:ph type="body" idx="4294967295"/>
          </p:nvPr>
        </p:nvSpPr>
        <p:spPr>
          <a:xfrm>
            <a:off x="0" y="1600200"/>
            <a:ext cx="8229600" cy="4525963"/>
          </a:xfrm>
        </p:spPr>
        <p:txBody>
          <a:bodyPr/>
          <a:lstStyle/>
          <a:p>
            <a:r>
              <a:rPr lang="en-US" sz="4000"/>
              <a:t>Thallus (haploid)</a:t>
            </a:r>
          </a:p>
          <a:p>
            <a:r>
              <a:rPr lang="en-US" sz="4000"/>
              <a:t>Four types of algae</a:t>
            </a:r>
          </a:p>
          <a:p>
            <a:pPr lvl="1"/>
            <a:r>
              <a:rPr lang="en-US" sz="3600"/>
              <a:t>Unicellular</a:t>
            </a:r>
          </a:p>
          <a:p>
            <a:pPr lvl="1"/>
            <a:r>
              <a:rPr lang="en-US" sz="3600"/>
              <a:t>Colonial</a:t>
            </a:r>
          </a:p>
          <a:p>
            <a:pPr lvl="1"/>
            <a:r>
              <a:rPr lang="en-US" sz="3600"/>
              <a:t>Filamentous</a:t>
            </a:r>
          </a:p>
          <a:p>
            <a:pPr lvl="1"/>
            <a:r>
              <a:rPr lang="en-US" sz="3600"/>
              <a:t>multicellular</a:t>
            </a:r>
          </a:p>
          <a:p>
            <a:endParaRPr lang="en-US" sz="4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786062" y="2615406"/>
            <a:ext cx="3571875" cy="2495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 y="609600"/>
            <a:ext cx="3562350" cy="2647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191125" y="762000"/>
            <a:ext cx="3571875" cy="24003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Documents and Settings\ABCD\Desktop\ty\Spirogyra_files\120px-SpirogyraConjugation100x5.jpg"/>
          <p:cNvPicPr>
            <a:picLocks noChangeAspect="1" noChangeArrowheads="1"/>
          </p:cNvPicPr>
          <p:nvPr/>
        </p:nvPicPr>
        <p:blipFill>
          <a:blip r:embed="rId2"/>
          <a:srcRect/>
          <a:stretch>
            <a:fillRect/>
          </a:stretch>
        </p:blipFill>
        <p:spPr bwMode="auto">
          <a:xfrm>
            <a:off x="914400" y="0"/>
            <a:ext cx="8229600" cy="6172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FF0000"/>
                </a:solidFill>
              </a:rPr>
              <a:t>(B) Lateral conjugation</a:t>
            </a:r>
            <a:endParaRPr lang="en-US" dirty="0">
              <a:solidFill>
                <a:srgbClr val="FF0000"/>
              </a:solidFill>
            </a:endParaRPr>
          </a:p>
        </p:txBody>
      </p:sp>
      <p:sp>
        <p:nvSpPr>
          <p:cNvPr id="3" name="Content Placeholder 2"/>
          <p:cNvSpPr>
            <a:spLocks noGrp="1"/>
          </p:cNvSpPr>
          <p:nvPr>
            <p:ph idx="1"/>
          </p:nvPr>
        </p:nvSpPr>
        <p:spPr>
          <a:xfrm>
            <a:off x="685800" y="1066800"/>
            <a:ext cx="8458200" cy="5410200"/>
          </a:xfrm>
        </p:spPr>
        <p:txBody>
          <a:bodyPr>
            <a:normAutofit fontScale="92500" lnSpcReduction="20000"/>
          </a:bodyPr>
          <a:lstStyle/>
          <a:p>
            <a:r>
              <a:rPr lang="en-US" dirty="0" smtClean="0"/>
              <a:t>In lateral conjugation, gametes are formed in a single filament. </a:t>
            </a:r>
            <a:endParaRPr lang="en-US" dirty="0" smtClean="0"/>
          </a:p>
          <a:p>
            <a:endParaRPr lang="en-US" dirty="0" smtClean="0"/>
          </a:p>
          <a:p>
            <a:r>
              <a:rPr lang="en-US" dirty="0" smtClean="0"/>
              <a:t>Two adjoining cells near the common transverse wall give out protuberances known as conjugation tubes, which further form the conjugation canal upon contact</a:t>
            </a:r>
            <a:r>
              <a:rPr lang="en-US" dirty="0" smtClean="0"/>
              <a:t>.</a:t>
            </a:r>
          </a:p>
          <a:p>
            <a:endParaRPr lang="en-US" dirty="0" smtClean="0"/>
          </a:p>
          <a:p>
            <a:r>
              <a:rPr lang="en-US" dirty="0" smtClean="0"/>
              <a:t>The male cytoplasm migrates through the conjugation canal, fusing with the female. </a:t>
            </a:r>
          </a:p>
          <a:p>
            <a:endParaRPr lang="en-US" dirty="0" smtClean="0"/>
          </a:p>
          <a:p>
            <a:r>
              <a:rPr lang="en-US" dirty="0" smtClean="0"/>
              <a:t>The </a:t>
            </a:r>
            <a:r>
              <a:rPr lang="en-US" dirty="0" smtClean="0"/>
              <a:t>rest of the process proceeds as in </a:t>
            </a:r>
            <a:r>
              <a:rPr lang="en-US" dirty="0" err="1" smtClean="0"/>
              <a:t>scalariform</a:t>
            </a:r>
            <a:r>
              <a:rPr lang="en-US" dirty="0" smtClean="0"/>
              <a:t> conjugation.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70000" lnSpcReduction="20000"/>
          </a:bodyPr>
          <a:lstStyle/>
          <a:p>
            <a:pPr>
              <a:buNone/>
            </a:pPr>
            <a:r>
              <a:rPr lang="en-US" b="1" dirty="0" smtClean="0"/>
              <a:t>Lateral </a:t>
            </a:r>
            <a:r>
              <a:rPr lang="en-US" b="1" dirty="0" smtClean="0"/>
              <a:t>conjugation:</a:t>
            </a:r>
            <a:endParaRPr lang="en-US" dirty="0" smtClean="0"/>
          </a:p>
          <a:p>
            <a:r>
              <a:rPr lang="en-US" dirty="0" smtClean="0"/>
              <a:t>It takes place between two cells of the same filament. Such species are, therefore, called </a:t>
            </a:r>
            <a:r>
              <a:rPr lang="en-US" dirty="0" smtClean="0"/>
              <a:t>homothallic</a:t>
            </a:r>
            <a:r>
              <a:rPr lang="en-US" dirty="0" smtClean="0"/>
              <a:t>. Lateral conjugation </a:t>
            </a:r>
            <a:r>
              <a:rPr lang="en-US" dirty="0" smtClean="0"/>
              <a:t>again </a:t>
            </a:r>
            <a:r>
              <a:rPr lang="en-US" dirty="0" smtClean="0"/>
              <a:t>is of three types:</a:t>
            </a:r>
          </a:p>
          <a:p>
            <a:r>
              <a:rPr lang="en-US" dirty="0" smtClean="0"/>
              <a:t>(a) Indirect </a:t>
            </a:r>
            <a:r>
              <a:rPr lang="en-US" dirty="0" smtClean="0"/>
              <a:t>(</a:t>
            </a:r>
            <a:r>
              <a:rPr lang="en-US" dirty="0" smtClean="0"/>
              <a:t>b) Terminal </a:t>
            </a:r>
            <a:r>
              <a:rPr lang="en-US" dirty="0" smtClean="0"/>
              <a:t>(</a:t>
            </a:r>
            <a:r>
              <a:rPr lang="en-US" dirty="0" smtClean="0"/>
              <a:t>c) Direct </a:t>
            </a:r>
            <a:endParaRPr lang="en-US" dirty="0" smtClean="0"/>
          </a:p>
          <a:p>
            <a:endParaRPr lang="en-US" dirty="0" smtClean="0"/>
          </a:p>
          <a:p>
            <a:r>
              <a:rPr lang="en-US" dirty="0" smtClean="0">
                <a:solidFill>
                  <a:srgbClr val="FF0000"/>
                </a:solidFill>
              </a:rPr>
              <a:t>(a) </a:t>
            </a:r>
            <a:r>
              <a:rPr lang="en-US" b="1" dirty="0" smtClean="0">
                <a:solidFill>
                  <a:srgbClr val="FF0000"/>
                </a:solidFill>
              </a:rPr>
              <a:t>Indirect Lateral conjugation:</a:t>
            </a:r>
            <a:endParaRPr lang="en-US" dirty="0" smtClean="0">
              <a:solidFill>
                <a:srgbClr val="FF0000"/>
              </a:solidFill>
            </a:endParaRPr>
          </a:p>
          <a:p>
            <a:r>
              <a:rPr lang="en-US" dirty="0" smtClean="0"/>
              <a:t>In this process there is a tube-like outgrowth in-between two adjacent cells close to the common cross walls. These outgrowths extend laterally ultimately forming conjugation tube. The contracted protoplasm of one cell moves to the adjacent cell and fuses to form the </a:t>
            </a:r>
            <a:r>
              <a:rPr lang="en-US" dirty="0" err="1" smtClean="0"/>
              <a:t>zygospore</a:t>
            </a:r>
            <a:r>
              <a:rPr lang="en-US" dirty="0" smtClean="0"/>
              <a:t>. The </a:t>
            </a:r>
            <a:r>
              <a:rPr lang="en-US" dirty="0" err="1" smtClean="0"/>
              <a:t>zygospore</a:t>
            </a:r>
            <a:r>
              <a:rPr lang="en-US" dirty="0" smtClean="0"/>
              <a:t> is diploid in nature.</a:t>
            </a:r>
          </a:p>
          <a:p>
            <a:r>
              <a:rPr lang="en-US" dirty="0" smtClean="0">
                <a:solidFill>
                  <a:srgbClr val="FF0000"/>
                </a:solidFill>
              </a:rPr>
              <a:t>(b) </a:t>
            </a:r>
            <a:r>
              <a:rPr lang="en-US" b="1" dirty="0" smtClean="0">
                <a:solidFill>
                  <a:srgbClr val="FF0000"/>
                </a:solidFill>
              </a:rPr>
              <a:t>Terminal conjugation:</a:t>
            </a:r>
            <a:endParaRPr lang="en-US" dirty="0" smtClean="0">
              <a:solidFill>
                <a:srgbClr val="FF0000"/>
              </a:solidFill>
            </a:endParaRPr>
          </a:p>
          <a:p>
            <a:r>
              <a:rPr lang="en-US" dirty="0" smtClean="0"/>
              <a:t>In this method, the so-called male gamete enters the female gamete by perforating the </a:t>
            </a:r>
            <a:r>
              <a:rPr lang="en-US" dirty="0" smtClean="0"/>
              <a:t>septum </a:t>
            </a:r>
            <a:r>
              <a:rPr lang="en-US" dirty="0" smtClean="0"/>
              <a:t>of conjugation tube. The conjugation tubes are produced on either side of the septum of the two conjugating cells.</a:t>
            </a:r>
          </a:p>
          <a:p>
            <a:r>
              <a:rPr lang="en-US" dirty="0" smtClean="0">
                <a:solidFill>
                  <a:srgbClr val="FF0000"/>
                </a:solidFill>
              </a:rPr>
              <a:t>(c) </a:t>
            </a:r>
            <a:r>
              <a:rPr lang="en-US" b="1" dirty="0" smtClean="0">
                <a:solidFill>
                  <a:srgbClr val="FF0000"/>
                </a:solidFill>
              </a:rPr>
              <a:t>Direct Lateral conjugation:</a:t>
            </a:r>
            <a:endParaRPr lang="en-US" dirty="0" smtClean="0">
              <a:solidFill>
                <a:srgbClr val="FF0000"/>
              </a:solidFill>
            </a:endParaRPr>
          </a:p>
          <a:p>
            <a:r>
              <a:rPr lang="en-US" dirty="0" smtClean="0"/>
              <a:t>In this case, the filament is attached to the substratum by its basal cell. Lateral conjugation takes place between two cells placed immediately next to the basal cell. One cell swells known as the female cell and the other cell becomes conical known as male cell. The male gamete passes through the septum piercing it. The nuclei are fused forming the diploid </a:t>
            </a:r>
            <a:r>
              <a:rPr lang="en-US" dirty="0" err="1" smtClean="0"/>
              <a:t>zygospore</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essential difference is that </a:t>
            </a:r>
            <a:r>
              <a:rPr lang="en-US" dirty="0" err="1" smtClean="0"/>
              <a:t>scalariform</a:t>
            </a:r>
            <a:r>
              <a:rPr lang="en-US" dirty="0" smtClean="0"/>
              <a:t> conjugation occurs between two filaments and lateral conjugation occurs between two adjacent cells on the same filament.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sz="quarter"/>
          </p:nvPr>
        </p:nvSpPr>
        <p:spPr/>
        <p:txBody>
          <a:bodyPr/>
          <a:lstStyle/>
          <a:p>
            <a:r>
              <a:rPr lang="en-US" sz="4000"/>
              <a:t>IDENTIFY THE TYPE OF ALGAE</a:t>
            </a:r>
          </a:p>
        </p:txBody>
      </p:sp>
      <p:pic>
        <p:nvPicPr>
          <p:cNvPr id="6150" name="Picture 6" descr="28-03x-EuglenaPhoto"/>
          <p:cNvPicPr>
            <a:picLocks noGrp="1" noChangeAspect="1" noChangeArrowheads="1"/>
          </p:cNvPicPr>
          <p:nvPr>
            <p:ph sz="quarter" idx="1"/>
          </p:nvPr>
        </p:nvPicPr>
        <p:blipFill>
          <a:blip r:embed="rId2"/>
          <a:srcRect/>
          <a:stretch>
            <a:fillRect/>
          </a:stretch>
        </p:blipFill>
        <p:spPr>
          <a:xfrm>
            <a:off x="790575" y="1349375"/>
            <a:ext cx="3324225" cy="2436813"/>
          </a:xfrm>
          <a:noFill/>
          <a:ln/>
        </p:spPr>
      </p:pic>
      <p:pic>
        <p:nvPicPr>
          <p:cNvPr id="6154" name="Picture 10" descr="28-23a-VolvoxPhoto"/>
          <p:cNvPicPr>
            <a:picLocks noGrp="1" noChangeAspect="1" noChangeArrowheads="1"/>
          </p:cNvPicPr>
          <p:nvPr>
            <p:ph sz="quarter" idx="2"/>
          </p:nvPr>
        </p:nvPicPr>
        <p:blipFill>
          <a:blip r:embed="rId3"/>
          <a:srcRect/>
          <a:stretch>
            <a:fillRect/>
          </a:stretch>
        </p:blipFill>
        <p:spPr>
          <a:xfrm>
            <a:off x="4648200" y="1338263"/>
            <a:ext cx="3962400" cy="2447925"/>
          </a:xfrm>
          <a:noFill/>
          <a:ln/>
        </p:spPr>
      </p:pic>
      <p:pic>
        <p:nvPicPr>
          <p:cNvPr id="6155" name="Picture 11" descr="28-20x2-KelpForest"/>
          <p:cNvPicPr>
            <a:picLocks noGrp="1" noChangeAspect="1" noChangeArrowheads="1"/>
          </p:cNvPicPr>
          <p:nvPr>
            <p:ph sz="quarter" idx="3"/>
          </p:nvPr>
        </p:nvPicPr>
        <p:blipFill>
          <a:blip r:embed="rId4"/>
          <a:srcRect/>
          <a:stretch>
            <a:fillRect/>
          </a:stretch>
        </p:blipFill>
        <p:spPr>
          <a:xfrm>
            <a:off x="812800" y="3938588"/>
            <a:ext cx="3378200" cy="2462212"/>
          </a:xfrm>
          <a:noFill/>
          <a:ln/>
        </p:spPr>
      </p:pic>
      <p:pic>
        <p:nvPicPr>
          <p:cNvPr id="6158" name="Picture 14" descr="SPIRO1"/>
          <p:cNvPicPr>
            <a:picLocks noGrp="1" noChangeAspect="1" noChangeArrowheads="1"/>
          </p:cNvPicPr>
          <p:nvPr>
            <p:ph sz="quarter" idx="4"/>
          </p:nvPr>
        </p:nvPicPr>
        <p:blipFill>
          <a:blip r:embed="rId5"/>
          <a:srcRect/>
          <a:stretch>
            <a:fillRect/>
          </a:stretch>
        </p:blipFill>
        <p:spPr>
          <a:xfrm>
            <a:off x="4572000" y="3981450"/>
            <a:ext cx="3935413" cy="249555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CLASSIFICATION OF ALGAE</a:t>
            </a:r>
          </a:p>
        </p:txBody>
      </p:sp>
      <p:sp>
        <p:nvSpPr>
          <p:cNvPr id="9219" name="Rectangle 3"/>
          <p:cNvSpPr>
            <a:spLocks noGrp="1" noChangeArrowheads="1"/>
          </p:cNvSpPr>
          <p:nvPr>
            <p:ph type="body" idx="1"/>
          </p:nvPr>
        </p:nvSpPr>
        <p:spPr/>
        <p:txBody>
          <a:bodyPr>
            <a:normAutofit fontScale="92500" lnSpcReduction="10000"/>
          </a:bodyPr>
          <a:lstStyle/>
          <a:p>
            <a:r>
              <a:rPr lang="en-US" dirty="0" smtClean="0"/>
              <a:t>F</a:t>
            </a:r>
            <a:r>
              <a:rPr lang="gu-IN" dirty="0" smtClean="0"/>
              <a:t>our</a:t>
            </a:r>
            <a:r>
              <a:rPr lang="en-US" dirty="0" smtClean="0"/>
              <a:t> </a:t>
            </a:r>
            <a:r>
              <a:rPr lang="en-US" dirty="0"/>
              <a:t>PHYLUM BASED </a:t>
            </a:r>
            <a:r>
              <a:rPr lang="en-US" dirty="0" smtClean="0"/>
              <a:t>ON</a:t>
            </a:r>
            <a:r>
              <a:rPr lang="gu-IN" dirty="0" smtClean="0"/>
              <a:t> (by G M Smith)</a:t>
            </a:r>
            <a:endParaRPr lang="en-US" dirty="0"/>
          </a:p>
          <a:p>
            <a:pPr lvl="1"/>
            <a:r>
              <a:rPr lang="en-US" dirty="0"/>
              <a:t>COLOR</a:t>
            </a:r>
          </a:p>
          <a:p>
            <a:pPr lvl="1"/>
            <a:r>
              <a:rPr lang="en-US" dirty="0"/>
              <a:t>TYPE OF CHLOROPHYLL</a:t>
            </a:r>
          </a:p>
          <a:p>
            <a:pPr lvl="1"/>
            <a:r>
              <a:rPr lang="en-US" dirty="0"/>
              <a:t>FOOD-STORAGE SUBSTANCE</a:t>
            </a:r>
          </a:p>
          <a:p>
            <a:pPr lvl="1"/>
            <a:r>
              <a:rPr lang="en-US" dirty="0"/>
              <a:t>CELL WALL </a:t>
            </a:r>
            <a:r>
              <a:rPr lang="en-US" dirty="0" smtClean="0"/>
              <a:t>COMPOSITION</a:t>
            </a:r>
            <a:endParaRPr lang="gu-IN" dirty="0" smtClean="0"/>
          </a:p>
          <a:p>
            <a:pPr lvl="1"/>
            <a:endParaRPr lang="gu-IN" dirty="0" smtClean="0"/>
          </a:p>
          <a:p>
            <a:pPr marL="971550" lvl="1" indent="-514350">
              <a:buAutoNum type="arabicPeriod"/>
            </a:pPr>
            <a:r>
              <a:rPr lang="en-US" dirty="0" smtClean="0"/>
              <a:t>C</a:t>
            </a:r>
            <a:r>
              <a:rPr lang="gu-IN" dirty="0" smtClean="0"/>
              <a:t>yanophyta </a:t>
            </a:r>
          </a:p>
          <a:p>
            <a:pPr marL="971550" lvl="1" indent="-514350">
              <a:buAutoNum type="arabicPeriod"/>
            </a:pPr>
            <a:r>
              <a:rPr lang="en-US" b="1" dirty="0" smtClean="0"/>
              <a:t>C</a:t>
            </a:r>
            <a:r>
              <a:rPr lang="gu-IN" b="1" dirty="0" smtClean="0"/>
              <a:t>hlorophyta</a:t>
            </a:r>
          </a:p>
          <a:p>
            <a:pPr marL="971550" lvl="1" indent="-514350">
              <a:buAutoNum type="arabicPeriod"/>
            </a:pPr>
            <a:r>
              <a:rPr lang="en-US" dirty="0" smtClean="0"/>
              <a:t>X</a:t>
            </a:r>
            <a:r>
              <a:rPr lang="gu-IN" dirty="0" smtClean="0"/>
              <a:t>enthophyta</a:t>
            </a:r>
          </a:p>
          <a:p>
            <a:pPr marL="971550" lvl="1" indent="-514350">
              <a:buAutoNum type="arabicPeriod"/>
            </a:pPr>
            <a:r>
              <a:rPr lang="gu-IN" dirty="0" smtClean="0"/>
              <a:t>Rhodophyta</a:t>
            </a:r>
          </a:p>
          <a:p>
            <a:pPr marL="971550" lvl="1" indent="-514350">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REPRODUCTION</a:t>
            </a:r>
          </a:p>
        </p:txBody>
      </p:sp>
      <p:sp>
        <p:nvSpPr>
          <p:cNvPr id="10243" name="Rectangle 3"/>
          <p:cNvSpPr>
            <a:spLocks noGrp="1" noChangeArrowheads="1"/>
          </p:cNvSpPr>
          <p:nvPr>
            <p:ph type="body" sz="half" idx="1"/>
          </p:nvPr>
        </p:nvSpPr>
        <p:spPr>
          <a:xfrm>
            <a:off x="457200" y="1600200"/>
            <a:ext cx="8686800" cy="5029200"/>
          </a:xfrm>
        </p:spPr>
        <p:txBody>
          <a:bodyPr/>
          <a:lstStyle/>
          <a:p>
            <a:pPr>
              <a:buFontTx/>
              <a:buNone/>
            </a:pPr>
            <a:r>
              <a:rPr lang="en-US" sz="2400" dirty="0"/>
              <a:t>MOST REPRODUCE BOTH SEXUALLY AND ASEXUALLY</a:t>
            </a:r>
          </a:p>
          <a:p>
            <a:pPr lvl="1"/>
            <a:r>
              <a:rPr lang="en-US" sz="2400" dirty="0"/>
              <a:t>Most sexual reproduction is triggered by environmental stress</a:t>
            </a:r>
          </a:p>
          <a:p>
            <a:pPr lvl="1"/>
            <a:endParaRPr lang="en-US" sz="2400" dirty="0" smtClean="0"/>
          </a:p>
          <a:p>
            <a:pPr lvl="1"/>
            <a:r>
              <a:rPr lang="en-US" sz="2400" dirty="0" smtClean="0"/>
              <a:t>Asexual </a:t>
            </a:r>
            <a:r>
              <a:rPr lang="en-US" sz="2400" dirty="0"/>
              <a:t>Reproduction</a:t>
            </a:r>
          </a:p>
          <a:p>
            <a:pPr lvl="2"/>
            <a:r>
              <a:rPr lang="en-US" sz="2000" dirty="0" smtClean="0"/>
              <a:t>Mitosis (</a:t>
            </a:r>
            <a:r>
              <a:rPr lang="en-US" sz="2000" dirty="0" err="1" smtClean="0"/>
              <a:t>aplanospore</a:t>
            </a:r>
            <a:r>
              <a:rPr lang="en-US" sz="2000" dirty="0" smtClean="0"/>
              <a:t>)</a:t>
            </a:r>
            <a:endParaRPr lang="en-US" sz="2000" dirty="0"/>
          </a:p>
          <a:p>
            <a:pPr lvl="1"/>
            <a:endParaRPr lang="en-US" sz="2400" dirty="0" smtClean="0"/>
          </a:p>
          <a:p>
            <a:pPr lvl="1"/>
            <a:r>
              <a:rPr lang="en-US" sz="2400" dirty="0" smtClean="0"/>
              <a:t>Sexual </a:t>
            </a:r>
            <a:r>
              <a:rPr lang="en-US" sz="2400" dirty="0"/>
              <a:t>Reproduction</a:t>
            </a:r>
          </a:p>
          <a:p>
            <a:pPr lvl="2"/>
            <a:r>
              <a:rPr lang="en-US" sz="2000" dirty="0"/>
              <a:t>Meiosis</a:t>
            </a:r>
          </a:p>
          <a:p>
            <a:pPr lvl="2"/>
            <a:r>
              <a:rPr lang="en-US" sz="2000" dirty="0"/>
              <a:t>Zoospores</a:t>
            </a:r>
          </a:p>
          <a:p>
            <a:pPr lvl="2"/>
            <a:r>
              <a:rPr lang="en-US" sz="2000" dirty="0"/>
              <a:t>Plus and minus gametes</a:t>
            </a:r>
          </a:p>
          <a:p>
            <a:pPr lvl="2"/>
            <a:r>
              <a:rPr lang="en-US" sz="2000" dirty="0" err="1"/>
              <a:t>Zygospore</a:t>
            </a:r>
            <a:endParaRPr lang="en-US" sz="2000" dirty="0"/>
          </a:p>
          <a:p>
            <a:pPr lvl="2"/>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02436" cy="6858000"/>
          </a:xfrm>
          <a:prstGeom prst="rect">
            <a:avLst/>
          </a:prstGeom>
          <a:noFill/>
          <a:ln w="9525">
            <a:noFill/>
            <a:miter lim="800000"/>
            <a:headEnd/>
            <a:tailEnd/>
          </a:ln>
          <a:effectLst/>
        </p:spPr>
      </p:pic>
      <p:sp>
        <p:nvSpPr>
          <p:cNvPr id="2" name="Title 1"/>
          <p:cNvSpPr>
            <a:spLocks noGrp="1"/>
          </p:cNvSpPr>
          <p:nvPr>
            <p:ph type="ctrTitle"/>
          </p:nvPr>
        </p:nvSpPr>
        <p:spPr/>
        <p:txBody>
          <a:bodyPr>
            <a:noAutofit/>
          </a:bodyPr>
          <a:lstStyle/>
          <a:p>
            <a:r>
              <a:rPr lang="en-US" sz="11500" b="1" dirty="0" smtClean="0">
                <a:solidFill>
                  <a:srgbClr val="FF0000"/>
                </a:solidFill>
              </a:rPr>
              <a:t>Spirogyra</a:t>
            </a:r>
            <a:endParaRPr lang="en-US" sz="115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r>
              <a:rPr lang="en-US" sz="2800" dirty="0" smtClean="0"/>
              <a:t>(Systematic Position)</a:t>
            </a:r>
            <a:endParaRPr lang="en-US" dirty="0"/>
          </a:p>
        </p:txBody>
      </p:sp>
      <p:sp>
        <p:nvSpPr>
          <p:cNvPr id="3" name="Content Placeholder 2"/>
          <p:cNvSpPr>
            <a:spLocks noGrp="1"/>
          </p:cNvSpPr>
          <p:nvPr>
            <p:ph idx="1"/>
          </p:nvPr>
        </p:nvSpPr>
        <p:spPr/>
        <p:txBody>
          <a:bodyPr/>
          <a:lstStyle/>
          <a:p>
            <a:r>
              <a:rPr lang="en-US" sz="4400" dirty="0" smtClean="0"/>
              <a:t>Class: </a:t>
            </a:r>
            <a:r>
              <a:rPr lang="en-US" sz="4400" dirty="0" err="1" smtClean="0"/>
              <a:t>Chlorophyceae</a:t>
            </a:r>
            <a:endParaRPr lang="en-US" sz="4400" dirty="0" smtClean="0"/>
          </a:p>
          <a:p>
            <a:pPr lvl="1"/>
            <a:r>
              <a:rPr lang="en-US" sz="4000" dirty="0" smtClean="0"/>
              <a:t>Order: </a:t>
            </a:r>
            <a:r>
              <a:rPr lang="en-US" sz="4000" dirty="0" err="1" smtClean="0"/>
              <a:t>Conjugales</a:t>
            </a:r>
            <a:r>
              <a:rPr lang="en-US" sz="4000" dirty="0" smtClean="0"/>
              <a:t> (</a:t>
            </a:r>
            <a:r>
              <a:rPr lang="en-US" sz="4000" dirty="0" err="1" smtClean="0"/>
              <a:t>zygnematales</a:t>
            </a:r>
            <a:r>
              <a:rPr lang="en-US" sz="4000" dirty="0" smtClean="0"/>
              <a:t>)</a:t>
            </a:r>
          </a:p>
          <a:p>
            <a:pPr lvl="2"/>
            <a:r>
              <a:rPr lang="en-US" sz="3600" dirty="0" smtClean="0"/>
              <a:t>Family: </a:t>
            </a:r>
            <a:r>
              <a:rPr lang="en-US" sz="3600" dirty="0" err="1" smtClean="0"/>
              <a:t>Zygnemataceae</a:t>
            </a:r>
            <a:endParaRPr lang="en-US" sz="3600" dirty="0" smtClean="0"/>
          </a:p>
          <a:p>
            <a:pPr lvl="3"/>
            <a:r>
              <a:rPr lang="en-US" sz="3200" dirty="0" smtClean="0"/>
              <a:t>Genus: Spirogyra</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2">
                    <a:lumMod val="50000"/>
                  </a:schemeClr>
                </a:solidFill>
              </a:rPr>
              <a:t>Occurrence</a:t>
            </a:r>
            <a:endParaRPr lang="en-US" b="1" dirty="0">
              <a:solidFill>
                <a:schemeClr val="tx2">
                  <a:lumMod val="50000"/>
                </a:schemeClr>
              </a:solidFill>
            </a:endParaRPr>
          </a:p>
        </p:txBody>
      </p:sp>
      <p:sp>
        <p:nvSpPr>
          <p:cNvPr id="3" name="Content Placeholder 2"/>
          <p:cNvSpPr>
            <a:spLocks noGrp="1"/>
          </p:cNvSpPr>
          <p:nvPr>
            <p:ph idx="1"/>
          </p:nvPr>
        </p:nvSpPr>
        <p:spPr/>
        <p:txBody>
          <a:bodyPr/>
          <a:lstStyle/>
          <a:p>
            <a:r>
              <a:rPr lang="en-US" dirty="0" smtClean="0">
                <a:solidFill>
                  <a:srgbClr val="002060"/>
                </a:solidFill>
              </a:rPr>
              <a:t>Very common, free floating, fresh water algae.</a:t>
            </a:r>
          </a:p>
          <a:p>
            <a:r>
              <a:rPr lang="en-US" dirty="0" smtClean="0">
                <a:solidFill>
                  <a:srgbClr val="002060"/>
                </a:solidFill>
              </a:rPr>
              <a:t>Found in fresh water pools, lakes, ditches etc.</a:t>
            </a:r>
          </a:p>
          <a:p>
            <a:r>
              <a:rPr lang="en-US" dirty="0" smtClean="0">
                <a:solidFill>
                  <a:srgbClr val="002060"/>
                </a:solidFill>
              </a:rPr>
              <a:t>Some time in streams and running water.</a:t>
            </a:r>
          </a:p>
          <a:p>
            <a:r>
              <a:rPr lang="en-US" dirty="0" smtClean="0">
                <a:solidFill>
                  <a:srgbClr val="002060"/>
                </a:solidFill>
              </a:rPr>
              <a:t>The filaments are slimy, because of mucilaginous substance around it,</a:t>
            </a:r>
          </a:p>
          <a:p>
            <a:r>
              <a:rPr lang="en-US" dirty="0" smtClean="0">
                <a:solidFill>
                  <a:srgbClr val="002060"/>
                </a:solidFill>
              </a:rPr>
              <a:t>It is also call as “</a:t>
            </a:r>
            <a:r>
              <a:rPr lang="en-US" b="1" dirty="0" smtClean="0">
                <a:solidFill>
                  <a:srgbClr val="002060"/>
                </a:solidFill>
              </a:rPr>
              <a:t>pond silk”, “water silk”</a:t>
            </a:r>
          </a:p>
          <a:p>
            <a:r>
              <a:rPr lang="en-US" dirty="0" smtClean="0">
                <a:solidFill>
                  <a:srgbClr val="002060"/>
                </a:solidFill>
              </a:rPr>
              <a:t>Filament forms floating mass on the water surface</a:t>
            </a:r>
            <a:endParaRPr lang="en-US"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1362</Words>
  <Application>Microsoft Office PowerPoint</Application>
  <PresentationFormat>On-screen Show (4:3)</PresentationFormat>
  <Paragraphs>157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Algae</vt:lpstr>
      <vt:lpstr>General Characteristics</vt:lpstr>
      <vt:lpstr>STRUCTURE</vt:lpstr>
      <vt:lpstr>IDENTIFY THE TYPE OF ALGAE</vt:lpstr>
      <vt:lpstr>CLASSIFICATION OF ALGAE</vt:lpstr>
      <vt:lpstr>REPRODUCTION</vt:lpstr>
      <vt:lpstr>Spirogyra</vt:lpstr>
      <vt:lpstr>Classification(Systematic Position)</vt:lpstr>
      <vt:lpstr>Occurrence</vt:lpstr>
      <vt:lpstr>Slide 10</vt:lpstr>
      <vt:lpstr>Slide 11</vt:lpstr>
      <vt:lpstr>Slide 12</vt:lpstr>
      <vt:lpstr>External Features</vt:lpstr>
      <vt:lpstr>Slide 14</vt:lpstr>
      <vt:lpstr>Cell Structure</vt:lpstr>
      <vt:lpstr>Cell Structure (cont....)</vt:lpstr>
      <vt:lpstr>Slide 17</vt:lpstr>
      <vt:lpstr>Slide 18</vt:lpstr>
      <vt:lpstr>Reproduction</vt:lpstr>
      <vt:lpstr>(1) Asexual reproduction </vt:lpstr>
      <vt:lpstr>(1) Asexual reproduction </vt:lpstr>
      <vt:lpstr>2. Sexual reproduction</vt:lpstr>
      <vt:lpstr>Slide 23</vt:lpstr>
      <vt:lpstr>(A) Scalariform conjugation </vt:lpstr>
      <vt:lpstr>Slide 25</vt:lpstr>
      <vt:lpstr>Slide 26</vt:lpstr>
      <vt:lpstr>Slide 27</vt:lpstr>
      <vt:lpstr>Slide 28</vt:lpstr>
      <vt:lpstr>Slide 29</vt:lpstr>
      <vt:lpstr>Slide 30</vt:lpstr>
      <vt:lpstr>Slide 31</vt:lpstr>
      <vt:lpstr>(B) Lateral conjugation</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Spirogyra</dc:title>
  <dc:creator>ABC</dc:creator>
  <cp:lastModifiedBy>ABC</cp:lastModifiedBy>
  <cp:revision>51</cp:revision>
  <dcterms:created xsi:type="dcterms:W3CDTF">2012-07-04T05:43:05Z</dcterms:created>
  <dcterms:modified xsi:type="dcterms:W3CDTF">2013-09-02T00:50:21Z</dcterms:modified>
</cp:coreProperties>
</file>